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Raleway SemiBold"/>
      <p:regular r:id="rId34"/>
      <p:bold r:id="rId35"/>
      <p:italic r:id="rId36"/>
      <p:boldItalic r:id="rId37"/>
    </p:embeddedFont>
    <p:embeddedFont>
      <p:font typeface="Manrope"/>
      <p:regular r:id="rId38"/>
      <p:bold r:id="rId39"/>
    </p:embeddedFont>
    <p:embeddedFont>
      <p:font typeface="Courgette"/>
      <p:regular r:id="rId40"/>
    </p:embeddedFont>
    <p:embeddedFont>
      <p:font typeface="Raleway Medium"/>
      <p:regular r:id="rId41"/>
      <p:bold r:id="rId42"/>
      <p:italic r:id="rId43"/>
      <p:boldItalic r:id="rId44"/>
    </p:embeddedFont>
    <p:embeddedFont>
      <p:font typeface="Old Standard TT"/>
      <p:regular r:id="rId45"/>
      <p:bold r:id="rId46"/>
      <p:italic r:id="rId47"/>
    </p:embeddedFont>
    <p:embeddedFont>
      <p:font typeface="PT Sans"/>
      <p:regular r:id="rId48"/>
      <p:bold r:id="rId49"/>
      <p:italic r:id="rId50"/>
      <p:boldItalic r:id="rId51"/>
    </p:embeddedFont>
    <p:embeddedFont>
      <p:font typeface="Crimson Tex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62">
          <p15:clr>
            <a:srgbClr val="9AA0A6"/>
          </p15:clr>
        </p15:guide>
        <p15:guide id="2" orient="horz" pos="193">
          <p15:clr>
            <a:srgbClr val="9AA0A6"/>
          </p15:clr>
        </p15:guide>
        <p15:guide id="3" orient="horz" pos="3047">
          <p15:clr>
            <a:srgbClr val="9AA0A6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62" orient="horz"/>
        <p:guide pos="193" orient="horz"/>
        <p:guide pos="304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urgette-regular.fntdata"/><Relationship Id="rId42" Type="http://schemas.openxmlformats.org/officeDocument/2006/relationships/font" Target="fonts/RalewayMedium-bold.fntdata"/><Relationship Id="rId41" Type="http://schemas.openxmlformats.org/officeDocument/2006/relationships/font" Target="fonts/RalewayMedium-regular.fntdata"/><Relationship Id="rId44" Type="http://schemas.openxmlformats.org/officeDocument/2006/relationships/font" Target="fonts/RalewayMedium-boldItalic.fntdata"/><Relationship Id="rId43" Type="http://schemas.openxmlformats.org/officeDocument/2006/relationships/font" Target="fonts/RalewayMedium-italic.fntdata"/><Relationship Id="rId46" Type="http://schemas.openxmlformats.org/officeDocument/2006/relationships/font" Target="fonts/OldStandardTT-bold.fntdata"/><Relationship Id="rId45" Type="http://schemas.openxmlformats.org/officeDocument/2006/relationships/font" Target="fonts/OldStandardT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TSans-regular.fntdata"/><Relationship Id="rId47" Type="http://schemas.openxmlformats.org/officeDocument/2006/relationships/font" Target="fonts/OldStandardTT-italic.fntdata"/><Relationship Id="rId49" Type="http://schemas.openxmlformats.org/officeDocument/2006/relationships/font" Target="fonts/PT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33" Type="http://schemas.openxmlformats.org/officeDocument/2006/relationships/font" Target="fonts/Raleway-boldItalic.fntdata"/><Relationship Id="rId32" Type="http://schemas.openxmlformats.org/officeDocument/2006/relationships/font" Target="fonts/Raleway-italic.fntdata"/><Relationship Id="rId35" Type="http://schemas.openxmlformats.org/officeDocument/2006/relationships/font" Target="fonts/RalewaySemiBold-bold.fntdata"/><Relationship Id="rId34" Type="http://schemas.openxmlformats.org/officeDocument/2006/relationships/font" Target="fonts/RalewaySemiBold-regular.fntdata"/><Relationship Id="rId37" Type="http://schemas.openxmlformats.org/officeDocument/2006/relationships/font" Target="fonts/RalewaySemiBold-boldItalic.fntdata"/><Relationship Id="rId36" Type="http://schemas.openxmlformats.org/officeDocument/2006/relationships/font" Target="fonts/RalewaySemiBold-italic.fntdata"/><Relationship Id="rId39" Type="http://schemas.openxmlformats.org/officeDocument/2006/relationships/font" Target="fonts/Manrope-bold.fntdata"/><Relationship Id="rId38" Type="http://schemas.openxmlformats.org/officeDocument/2006/relationships/font" Target="fonts/Manrope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TSans-boldItalic.fntdata"/><Relationship Id="rId50" Type="http://schemas.openxmlformats.org/officeDocument/2006/relationships/font" Target="fonts/PTSans-italic.fntdata"/><Relationship Id="rId53" Type="http://schemas.openxmlformats.org/officeDocument/2006/relationships/font" Target="fonts/CrimsonText-bold.fntdata"/><Relationship Id="rId52" Type="http://schemas.openxmlformats.org/officeDocument/2006/relationships/font" Target="fonts/CrimsonText-regular.fntdata"/><Relationship Id="rId11" Type="http://schemas.openxmlformats.org/officeDocument/2006/relationships/slide" Target="slides/slide5.xml"/><Relationship Id="rId55" Type="http://schemas.openxmlformats.org/officeDocument/2006/relationships/font" Target="fonts/CrimsonText-boldItalic.fntdata"/><Relationship Id="rId10" Type="http://schemas.openxmlformats.org/officeDocument/2006/relationships/slide" Target="slides/slide4.xml"/><Relationship Id="rId54" Type="http://schemas.openxmlformats.org/officeDocument/2006/relationships/font" Target="fonts/CrimsonTex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68225" y="1369350"/>
            <a:ext cx="5621700" cy="24048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621100" y="1587988"/>
            <a:ext cx="4484100" cy="15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aleway SemiBold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aleway SemiBold"/>
              <a:buNone/>
              <a:defRPr sz="5200"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aleway SemiBold"/>
              <a:buNone/>
              <a:defRPr sz="5200"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aleway SemiBold"/>
              <a:buNone/>
              <a:defRPr sz="5200"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aleway SemiBold"/>
              <a:buNone/>
              <a:defRPr sz="5200"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aleway SemiBold"/>
              <a:buNone/>
              <a:defRPr sz="5200"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aleway SemiBold"/>
              <a:buNone/>
              <a:defRPr sz="5200"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aleway SemiBold"/>
              <a:buNone/>
              <a:defRPr sz="5200"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aleway SemiBold"/>
              <a:buNone/>
              <a:defRPr sz="5200"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21100" y="3219213"/>
            <a:ext cx="44841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0" y="1620900"/>
            <a:ext cx="9144000" cy="19017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1"/>
          <p:cNvSpPr txBox="1"/>
          <p:nvPr>
            <p:ph type="title"/>
          </p:nvPr>
        </p:nvSpPr>
        <p:spPr>
          <a:xfrm>
            <a:off x="1269450" y="1620900"/>
            <a:ext cx="6605100" cy="19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2536575" y="3437900"/>
            <a:ext cx="3976800" cy="10638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hasCustomPrompt="1" type="title"/>
          </p:nvPr>
        </p:nvSpPr>
        <p:spPr>
          <a:xfrm>
            <a:off x="1424175" y="1601563"/>
            <a:ext cx="6295800" cy="13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1" type="subTitle"/>
          </p:nvPr>
        </p:nvSpPr>
        <p:spPr>
          <a:xfrm>
            <a:off x="1424175" y="3113813"/>
            <a:ext cx="6295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4"/>
          <p:cNvSpPr txBox="1"/>
          <p:nvPr>
            <p:ph type="title"/>
          </p:nvPr>
        </p:nvSpPr>
        <p:spPr>
          <a:xfrm>
            <a:off x="4426750" y="1293550"/>
            <a:ext cx="4096200" cy="17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4426750" y="3009350"/>
            <a:ext cx="40962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/>
          <p:nvPr/>
        </p:nvSpPr>
        <p:spPr>
          <a:xfrm>
            <a:off x="-168225" y="1117950"/>
            <a:ext cx="9392400" cy="29076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 txBox="1"/>
          <p:nvPr>
            <p:ph type="title"/>
          </p:nvPr>
        </p:nvSpPr>
        <p:spPr>
          <a:xfrm>
            <a:off x="1468350" y="3078250"/>
            <a:ext cx="6207300" cy="49770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1468350" y="1567563"/>
            <a:ext cx="62073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3395014" y="2278625"/>
            <a:ext cx="2354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2" type="subTitle"/>
          </p:nvPr>
        </p:nvSpPr>
        <p:spPr>
          <a:xfrm>
            <a:off x="3394988" y="2591650"/>
            <a:ext cx="23541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6"/>
          <p:cNvSpPr txBox="1"/>
          <p:nvPr>
            <p:ph idx="3" type="subTitle"/>
          </p:nvPr>
        </p:nvSpPr>
        <p:spPr>
          <a:xfrm>
            <a:off x="918476" y="2278625"/>
            <a:ext cx="2354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4" type="subTitle"/>
          </p:nvPr>
        </p:nvSpPr>
        <p:spPr>
          <a:xfrm>
            <a:off x="918450" y="2591650"/>
            <a:ext cx="23541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2" name="Google Shape;92;p16"/>
          <p:cNvSpPr txBox="1"/>
          <p:nvPr>
            <p:ph idx="5" type="subTitle"/>
          </p:nvPr>
        </p:nvSpPr>
        <p:spPr>
          <a:xfrm>
            <a:off x="5871626" y="2278625"/>
            <a:ext cx="2354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6" type="subTitle"/>
          </p:nvPr>
        </p:nvSpPr>
        <p:spPr>
          <a:xfrm>
            <a:off x="5871600" y="2591650"/>
            <a:ext cx="23541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4915550" y="1888200"/>
            <a:ext cx="2238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2" type="subTitle"/>
          </p:nvPr>
        </p:nvSpPr>
        <p:spPr>
          <a:xfrm>
            <a:off x="4915525" y="2201225"/>
            <a:ext cx="223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17"/>
          <p:cNvSpPr txBox="1"/>
          <p:nvPr>
            <p:ph idx="3" type="subTitle"/>
          </p:nvPr>
        </p:nvSpPr>
        <p:spPr>
          <a:xfrm>
            <a:off x="1990050" y="1888200"/>
            <a:ext cx="2238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4" type="subTitle"/>
          </p:nvPr>
        </p:nvSpPr>
        <p:spPr>
          <a:xfrm>
            <a:off x="1990025" y="2201225"/>
            <a:ext cx="223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17"/>
          <p:cNvSpPr txBox="1"/>
          <p:nvPr>
            <p:ph idx="5" type="subTitle"/>
          </p:nvPr>
        </p:nvSpPr>
        <p:spPr>
          <a:xfrm>
            <a:off x="4915550" y="3619675"/>
            <a:ext cx="2238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6" type="subTitle"/>
          </p:nvPr>
        </p:nvSpPr>
        <p:spPr>
          <a:xfrm>
            <a:off x="4915575" y="3932700"/>
            <a:ext cx="223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3" name="Google Shape;103;p17"/>
          <p:cNvSpPr txBox="1"/>
          <p:nvPr>
            <p:ph idx="7" type="subTitle"/>
          </p:nvPr>
        </p:nvSpPr>
        <p:spPr>
          <a:xfrm>
            <a:off x="1990050" y="3619675"/>
            <a:ext cx="2238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8" type="subTitle"/>
          </p:nvPr>
        </p:nvSpPr>
        <p:spPr>
          <a:xfrm>
            <a:off x="1990025" y="3932700"/>
            <a:ext cx="223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-168225" y="1117950"/>
            <a:ext cx="9392400" cy="29076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621200" y="1476254"/>
            <a:ext cx="37857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621100" y="2082104"/>
            <a:ext cx="3785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2" type="title"/>
          </p:nvPr>
        </p:nvSpPr>
        <p:spPr>
          <a:xfrm>
            <a:off x="4737200" y="1476254"/>
            <a:ext cx="37857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3" type="subTitle"/>
          </p:nvPr>
        </p:nvSpPr>
        <p:spPr>
          <a:xfrm>
            <a:off x="4737100" y="2082104"/>
            <a:ext cx="3785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4" type="title"/>
          </p:nvPr>
        </p:nvSpPr>
        <p:spPr>
          <a:xfrm>
            <a:off x="2679200" y="2622354"/>
            <a:ext cx="37857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5" type="subTitle"/>
          </p:nvPr>
        </p:nvSpPr>
        <p:spPr>
          <a:xfrm>
            <a:off x="2679100" y="3228204"/>
            <a:ext cx="3785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2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subTitle"/>
          </p:nvPr>
        </p:nvSpPr>
        <p:spPr>
          <a:xfrm>
            <a:off x="5398390" y="1714900"/>
            <a:ext cx="2383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2" type="subTitle"/>
          </p:nvPr>
        </p:nvSpPr>
        <p:spPr>
          <a:xfrm>
            <a:off x="5398363" y="2027925"/>
            <a:ext cx="238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19"/>
          <p:cNvSpPr txBox="1"/>
          <p:nvPr>
            <p:ph idx="3" type="subTitle"/>
          </p:nvPr>
        </p:nvSpPr>
        <p:spPr>
          <a:xfrm>
            <a:off x="1872615" y="1714900"/>
            <a:ext cx="2383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4" type="subTitle"/>
          </p:nvPr>
        </p:nvSpPr>
        <p:spPr>
          <a:xfrm>
            <a:off x="1872588" y="2027925"/>
            <a:ext cx="238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0" name="Google Shape;120;p19"/>
          <p:cNvSpPr txBox="1"/>
          <p:nvPr>
            <p:ph idx="5" type="subTitle"/>
          </p:nvPr>
        </p:nvSpPr>
        <p:spPr>
          <a:xfrm>
            <a:off x="5398390" y="3144700"/>
            <a:ext cx="2383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6" type="subTitle"/>
          </p:nvPr>
        </p:nvSpPr>
        <p:spPr>
          <a:xfrm>
            <a:off x="5398417" y="3457725"/>
            <a:ext cx="238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2" name="Google Shape;122;p19"/>
          <p:cNvSpPr txBox="1"/>
          <p:nvPr>
            <p:ph idx="7" type="subTitle"/>
          </p:nvPr>
        </p:nvSpPr>
        <p:spPr>
          <a:xfrm>
            <a:off x="1872615" y="3144700"/>
            <a:ext cx="2383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8" type="subTitle"/>
          </p:nvPr>
        </p:nvSpPr>
        <p:spPr>
          <a:xfrm>
            <a:off x="1872588" y="3457725"/>
            <a:ext cx="238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>
            <a:off x="1606500" y="4213750"/>
            <a:ext cx="59310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5230914" y="1719575"/>
            <a:ext cx="2531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2" type="subTitle"/>
          </p:nvPr>
        </p:nvSpPr>
        <p:spPr>
          <a:xfrm>
            <a:off x="5230900" y="2031750"/>
            <a:ext cx="2531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3" type="subTitle"/>
          </p:nvPr>
        </p:nvSpPr>
        <p:spPr>
          <a:xfrm>
            <a:off x="1660301" y="1719575"/>
            <a:ext cx="2531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4" type="subTitle"/>
          </p:nvPr>
        </p:nvSpPr>
        <p:spPr>
          <a:xfrm>
            <a:off x="1660300" y="2031750"/>
            <a:ext cx="2531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5" type="subTitle"/>
          </p:nvPr>
        </p:nvSpPr>
        <p:spPr>
          <a:xfrm>
            <a:off x="5230914" y="3041475"/>
            <a:ext cx="2531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6" type="subTitle"/>
          </p:nvPr>
        </p:nvSpPr>
        <p:spPr>
          <a:xfrm>
            <a:off x="5230900" y="3353650"/>
            <a:ext cx="2531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7" type="subTitle"/>
          </p:nvPr>
        </p:nvSpPr>
        <p:spPr>
          <a:xfrm>
            <a:off x="1660301" y="3041475"/>
            <a:ext cx="2531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8" type="subTitle"/>
          </p:nvPr>
        </p:nvSpPr>
        <p:spPr>
          <a:xfrm>
            <a:off x="1660300" y="3353650"/>
            <a:ext cx="2531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9" type="title"/>
          </p:nvPr>
        </p:nvSpPr>
        <p:spPr>
          <a:xfrm>
            <a:off x="621100" y="1820650"/>
            <a:ext cx="10392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4" name="Google Shape;24;p3"/>
          <p:cNvSpPr txBox="1"/>
          <p:nvPr>
            <p:ph idx="13" type="title"/>
          </p:nvPr>
        </p:nvSpPr>
        <p:spPr>
          <a:xfrm>
            <a:off x="4191700" y="1820650"/>
            <a:ext cx="10392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5" name="Google Shape;25;p3"/>
          <p:cNvSpPr txBox="1"/>
          <p:nvPr>
            <p:ph idx="14" type="title"/>
          </p:nvPr>
        </p:nvSpPr>
        <p:spPr>
          <a:xfrm>
            <a:off x="621100" y="3131975"/>
            <a:ext cx="10392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6" name="Google Shape;26;p3"/>
          <p:cNvSpPr txBox="1"/>
          <p:nvPr>
            <p:ph idx="15" type="title"/>
          </p:nvPr>
        </p:nvSpPr>
        <p:spPr>
          <a:xfrm>
            <a:off x="4191700" y="3131986"/>
            <a:ext cx="10392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/>
          <p:nvPr/>
        </p:nvSpPr>
        <p:spPr>
          <a:xfrm>
            <a:off x="688650" y="314250"/>
            <a:ext cx="4189800" cy="45150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1177200" y="686550"/>
            <a:ext cx="32127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" type="subTitle"/>
          </p:nvPr>
        </p:nvSpPr>
        <p:spPr>
          <a:xfrm>
            <a:off x="1177200" y="1593625"/>
            <a:ext cx="34347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/>
        </p:nvSpPr>
        <p:spPr>
          <a:xfrm>
            <a:off x="1177200" y="3430875"/>
            <a:ext cx="352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and includes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Freepik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>
            <a:off x="-168225" y="1117950"/>
            <a:ext cx="9392400" cy="29076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/>
          <p:nvPr/>
        </p:nvSpPr>
        <p:spPr>
          <a:xfrm>
            <a:off x="-168225" y="1369350"/>
            <a:ext cx="5621700" cy="24048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" name="Google Shape;150;p27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p27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3" name="Google Shape;15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p28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p2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7" name="Google Shape;15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29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" name="Google Shape;16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5" name="Google Shape;16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3452900" y="1888200"/>
            <a:ext cx="2238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2" type="subTitle"/>
          </p:nvPr>
        </p:nvSpPr>
        <p:spPr>
          <a:xfrm>
            <a:off x="3452875" y="2201225"/>
            <a:ext cx="223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4"/>
          <p:cNvSpPr txBox="1"/>
          <p:nvPr>
            <p:ph idx="3" type="subTitle"/>
          </p:nvPr>
        </p:nvSpPr>
        <p:spPr>
          <a:xfrm>
            <a:off x="1034250" y="1888200"/>
            <a:ext cx="2238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4" type="subTitle"/>
          </p:nvPr>
        </p:nvSpPr>
        <p:spPr>
          <a:xfrm>
            <a:off x="1034225" y="2201225"/>
            <a:ext cx="223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5" type="subTitle"/>
          </p:nvPr>
        </p:nvSpPr>
        <p:spPr>
          <a:xfrm>
            <a:off x="5871625" y="1888200"/>
            <a:ext cx="2238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6" type="subTitle"/>
          </p:nvPr>
        </p:nvSpPr>
        <p:spPr>
          <a:xfrm>
            <a:off x="5871600" y="2201225"/>
            <a:ext cx="223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p4"/>
          <p:cNvSpPr txBox="1"/>
          <p:nvPr>
            <p:ph idx="7" type="subTitle"/>
          </p:nvPr>
        </p:nvSpPr>
        <p:spPr>
          <a:xfrm>
            <a:off x="3452900" y="3619675"/>
            <a:ext cx="2238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8" type="subTitle"/>
          </p:nvPr>
        </p:nvSpPr>
        <p:spPr>
          <a:xfrm>
            <a:off x="3452925" y="3932700"/>
            <a:ext cx="223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" name="Google Shape;38;p4"/>
          <p:cNvSpPr txBox="1"/>
          <p:nvPr>
            <p:ph idx="9" type="subTitle"/>
          </p:nvPr>
        </p:nvSpPr>
        <p:spPr>
          <a:xfrm>
            <a:off x="1034250" y="3619675"/>
            <a:ext cx="2238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3" type="subTitle"/>
          </p:nvPr>
        </p:nvSpPr>
        <p:spPr>
          <a:xfrm>
            <a:off x="1034225" y="3932700"/>
            <a:ext cx="223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" name="Google Shape;40;p4"/>
          <p:cNvSpPr txBox="1"/>
          <p:nvPr>
            <p:ph idx="14" type="subTitle"/>
          </p:nvPr>
        </p:nvSpPr>
        <p:spPr>
          <a:xfrm>
            <a:off x="5871625" y="3619675"/>
            <a:ext cx="2238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5" type="subTitle"/>
          </p:nvPr>
        </p:nvSpPr>
        <p:spPr>
          <a:xfrm>
            <a:off x="5871600" y="3932700"/>
            <a:ext cx="223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" name="Google Shape;175;p33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33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7" name="Google Shape;177;p3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8" name="Google Shape;178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9" name="Google Shape;17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2" name="Google Shape;18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1420271" y="3366200"/>
            <a:ext cx="2722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1420250" y="3723200"/>
            <a:ext cx="2722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5000946" y="3366200"/>
            <a:ext cx="2722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5000925" y="3723200"/>
            <a:ext cx="2722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/>
          <p:nvPr/>
        </p:nvSpPr>
        <p:spPr>
          <a:xfrm>
            <a:off x="-127300" y="1129250"/>
            <a:ext cx="9398700" cy="28851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6"/>
          <p:cNvSpPr txBox="1"/>
          <p:nvPr>
            <p:ph type="title"/>
          </p:nvPr>
        </p:nvSpPr>
        <p:spPr>
          <a:xfrm>
            <a:off x="1774900" y="1441250"/>
            <a:ext cx="55941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1774900" y="2233250"/>
            <a:ext cx="5594100" cy="14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-127300" y="1483775"/>
            <a:ext cx="9398700" cy="15555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>
            <a:off x="3540460" y="1633150"/>
            <a:ext cx="4541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7"/>
          <p:cNvSpPr txBox="1"/>
          <p:nvPr>
            <p:ph idx="2" type="title"/>
          </p:nvPr>
        </p:nvSpPr>
        <p:spPr>
          <a:xfrm>
            <a:off x="1932591" y="1652900"/>
            <a:ext cx="16077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3540437" y="2475475"/>
            <a:ext cx="45414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8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" type="body"/>
          </p:nvPr>
        </p:nvSpPr>
        <p:spPr>
          <a:xfrm>
            <a:off x="621100" y="1152475"/>
            <a:ext cx="790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2197650" y="1817700"/>
            <a:ext cx="47487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type="title"/>
          </p:nvPr>
        </p:nvSpPr>
        <p:spPr>
          <a:xfrm>
            <a:off x="2197950" y="763800"/>
            <a:ext cx="40023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0" i="0" sz="3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0" i="0" sz="3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0" i="0" sz="3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0" i="0" sz="3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0" i="0" sz="3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0" i="0" sz="3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0" i="0" sz="3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0" i="0" sz="3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0" i="0" sz="3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1100" y="1152475"/>
            <a:ext cx="790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b="0" i="0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5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2.jpg"/><Relationship Id="rId7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2.jp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hyperlink" Target="https://www.linkedin.com/in/hemvad/overlay/about-this-profile/" TargetMode="External"/><Relationship Id="rId8" Type="http://schemas.openxmlformats.org/officeDocument/2006/relationships/hyperlink" Target="https://www.linkedin.com/in/dhavalsays/overlay/about-this-profile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linkedin.com/in/abhishekrshettigar" TargetMode="External"/><Relationship Id="rId4" Type="http://schemas.openxmlformats.org/officeDocument/2006/relationships/hyperlink" Target="https://medium.com/@shettigaraabhishek" TargetMode="External"/><Relationship Id="rId5" Type="http://schemas.openxmlformats.org/officeDocument/2006/relationships/hyperlink" Target="https://www.datascienceportfol.io/abhishekrs" TargetMode="External"/><Relationship Id="rId6" Type="http://schemas.openxmlformats.org/officeDocument/2006/relationships/hyperlink" Target="mailto:shetiigaraabhishek@gmail.com" TargetMode="External"/><Relationship Id="rId7" Type="http://schemas.openxmlformats.org/officeDocument/2006/relationships/hyperlink" Target="https://github.com/AbhishekDataAnalys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7325" y="1355775"/>
            <a:ext cx="1457151" cy="1632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7"/>
          <p:cNvSpPr txBox="1"/>
          <p:nvPr>
            <p:ph type="ctrTitle"/>
          </p:nvPr>
        </p:nvSpPr>
        <p:spPr>
          <a:xfrm>
            <a:off x="94100" y="1588000"/>
            <a:ext cx="5175000" cy="15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Consumer Goods Ad_Hoc Insights</a:t>
            </a:r>
            <a:r>
              <a:rPr lang="en"/>
              <a:t> </a:t>
            </a:r>
            <a:r>
              <a:rPr lang="en" sz="4000"/>
              <a:t> </a:t>
            </a:r>
            <a:br>
              <a:rPr lang="en" sz="4000"/>
            </a:br>
            <a:r>
              <a:rPr lang="en"/>
              <a:t>Atliq Hardware</a:t>
            </a:r>
            <a:endParaRPr/>
          </a:p>
        </p:txBody>
      </p:sp>
      <p:sp>
        <p:nvSpPr>
          <p:cNvPr id="195" name="Google Shape;195;p37"/>
          <p:cNvSpPr txBox="1"/>
          <p:nvPr>
            <p:ph idx="1" type="subTitle"/>
          </p:nvPr>
        </p:nvSpPr>
        <p:spPr>
          <a:xfrm>
            <a:off x="439550" y="3266263"/>
            <a:ext cx="44841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Built for performance, built for India, built for the world</a:t>
            </a:r>
            <a:endParaRPr/>
          </a:p>
        </p:txBody>
      </p:sp>
      <p:pic>
        <p:nvPicPr>
          <p:cNvPr id="196" name="Google Shape;19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3675" y="331500"/>
            <a:ext cx="1207175" cy="135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0224" y="2702775"/>
            <a:ext cx="740276" cy="102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30363" y="89807"/>
            <a:ext cx="1019724" cy="1183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3150" y="0"/>
            <a:ext cx="1207175" cy="127318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type="ctrTitle"/>
          </p:nvPr>
        </p:nvSpPr>
        <p:spPr>
          <a:xfrm>
            <a:off x="3425150" y="4231725"/>
            <a:ext cx="55257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800"/>
              <a:t>By Abhishek Ramesh Shettigar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/>
        </p:nvSpPr>
        <p:spPr>
          <a:xfrm>
            <a:off x="498771" y="-5421"/>
            <a:ext cx="83424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1. Provide the list of markets in which customer "Atliq Exclusive" operates its business in the APAC region. </a:t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0" name="Google Shape;290;p46"/>
          <p:cNvSpPr txBox="1"/>
          <p:nvPr/>
        </p:nvSpPr>
        <p:spPr>
          <a:xfrm>
            <a:off x="2041688" y="4149360"/>
            <a:ext cx="6636947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Understanding their geographical reach provides insights into </a:t>
            </a:r>
            <a:r>
              <a:rPr b="1" i="0" lang="en" sz="1400" u="none" cap="none" strike="noStrike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customer base </a:t>
            </a:r>
            <a:r>
              <a:rPr b="0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potential </a:t>
            </a:r>
            <a:r>
              <a:rPr b="1" i="0" lang="en" sz="1400" u="none" cap="none" strike="noStrike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expansion opportunities</a:t>
            </a:r>
            <a:r>
              <a:rPr b="0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91" name="Google Shape;2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288" y="1069893"/>
            <a:ext cx="914400" cy="190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2072" y="378616"/>
            <a:ext cx="5636564" cy="368225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6"/>
          <p:cNvSpPr/>
          <p:nvPr/>
        </p:nvSpPr>
        <p:spPr>
          <a:xfrm>
            <a:off x="2220685" y="1866100"/>
            <a:ext cx="636814" cy="307778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86E33"/>
          </a:solidFill>
          <a:ln cap="flat" cmpd="sng" w="25400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6"/>
          <p:cNvSpPr txBox="1"/>
          <p:nvPr/>
        </p:nvSpPr>
        <p:spPr>
          <a:xfrm>
            <a:off x="2034510" y="3841583"/>
            <a:ext cx="10091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Insights: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8961" y="319392"/>
            <a:ext cx="1999652" cy="304391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7"/>
          <p:cNvSpPr txBox="1"/>
          <p:nvPr/>
        </p:nvSpPr>
        <p:spPr>
          <a:xfrm>
            <a:off x="538607" y="395405"/>
            <a:ext cx="83424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2. What is the percentage of unique product increase in 2021 vs. 2020? </a:t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1" name="Google Shape;301;p47"/>
          <p:cNvSpPr txBox="1"/>
          <p:nvPr/>
        </p:nvSpPr>
        <p:spPr>
          <a:xfrm>
            <a:off x="749555" y="2927703"/>
            <a:ext cx="508017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Percentage increase in unique products between 2020 and 2021 reveals </a:t>
            </a:r>
            <a:r>
              <a:rPr b="1" i="0" lang="en" sz="1400" u="none" cap="none" strike="noStrike">
                <a:solidFill>
                  <a:srgbClr val="E53E49"/>
                </a:solidFill>
                <a:latin typeface="Arial"/>
                <a:ea typeface="Arial"/>
                <a:cs typeface="Arial"/>
                <a:sym typeface="Arial"/>
              </a:rPr>
              <a:t>product diversification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" sz="1400" u="none" cap="none" strike="noStrike">
                <a:solidFill>
                  <a:srgbClr val="E53E49"/>
                </a:solidFill>
                <a:latin typeface="Arial"/>
                <a:ea typeface="Arial"/>
                <a:cs typeface="Arial"/>
                <a:sym typeface="Arial"/>
              </a:rPr>
              <a:t>growth strategies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3752" y="1825471"/>
            <a:ext cx="3911801" cy="34926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7"/>
          <p:cNvSpPr txBox="1"/>
          <p:nvPr/>
        </p:nvSpPr>
        <p:spPr>
          <a:xfrm>
            <a:off x="720319" y="2660985"/>
            <a:ext cx="10091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Insights: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4" name="Google Shape;304;p47"/>
          <p:cNvCxnSpPr/>
          <p:nvPr/>
        </p:nvCxnSpPr>
        <p:spPr>
          <a:xfrm rot="10800000">
            <a:off x="6227382" y="3235503"/>
            <a:ext cx="0" cy="43517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5" name="Google Shape;305;p47"/>
          <p:cNvSpPr txBox="1"/>
          <p:nvPr/>
        </p:nvSpPr>
        <p:spPr>
          <a:xfrm>
            <a:off x="6392271" y="3670674"/>
            <a:ext cx="10091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2020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Google Shape;306;p47"/>
          <p:cNvCxnSpPr/>
          <p:nvPr/>
        </p:nvCxnSpPr>
        <p:spPr>
          <a:xfrm rot="10800000">
            <a:off x="6894132" y="1714500"/>
            <a:ext cx="0" cy="19643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7" name="Google Shape;307;p47"/>
          <p:cNvSpPr txBox="1"/>
          <p:nvPr/>
        </p:nvSpPr>
        <p:spPr>
          <a:xfrm>
            <a:off x="5706062" y="3669029"/>
            <a:ext cx="10091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2021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p47"/>
          <p:cNvCxnSpPr/>
          <p:nvPr/>
        </p:nvCxnSpPr>
        <p:spPr>
          <a:xfrm rot="10800000">
            <a:off x="7496058" y="3243667"/>
            <a:ext cx="0" cy="43517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9" name="Google Shape;309;p47"/>
          <p:cNvSpPr txBox="1"/>
          <p:nvPr/>
        </p:nvSpPr>
        <p:spPr>
          <a:xfrm>
            <a:off x="6991475" y="3678838"/>
            <a:ext cx="10091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Total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7"/>
          <p:cNvSpPr txBox="1"/>
          <p:nvPr/>
        </p:nvSpPr>
        <p:spPr>
          <a:xfrm>
            <a:off x="1636273" y="1056519"/>
            <a:ext cx="31086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% Increase from 2021 vs 2020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7"/>
          <p:cNvSpPr txBox="1"/>
          <p:nvPr/>
        </p:nvSpPr>
        <p:spPr>
          <a:xfrm>
            <a:off x="2559565" y="1317504"/>
            <a:ext cx="126208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E86E33"/>
                </a:solidFill>
                <a:latin typeface="Comic Sans MS"/>
                <a:ea typeface="Comic Sans MS"/>
                <a:cs typeface="Comic Sans MS"/>
                <a:sym typeface="Comic Sans MS"/>
              </a:rPr>
              <a:t>36.33 %</a:t>
            </a:r>
            <a:endParaRPr b="1" i="0" sz="1400" u="none" cap="none" strike="noStrike">
              <a:solidFill>
                <a:srgbClr val="E86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7"/>
          <p:cNvSpPr/>
          <p:nvPr/>
        </p:nvSpPr>
        <p:spPr>
          <a:xfrm>
            <a:off x="4985006" y="1735400"/>
            <a:ext cx="733304" cy="466568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86E33"/>
          </a:solidFill>
          <a:ln cap="flat" cmpd="sng" w="25400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/>
        </p:nvSpPr>
        <p:spPr>
          <a:xfrm>
            <a:off x="645729" y="244405"/>
            <a:ext cx="8342400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 Provide a report with all the unique product counts for each segment and sort them in descending order of product counts. </a:t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18" name="Google Shape;318;p48"/>
          <p:cNvPicPr preferRelativeResize="0"/>
          <p:nvPr/>
        </p:nvPicPr>
        <p:blipFill rotWithShape="1">
          <a:blip r:embed="rId3">
            <a:alphaModFix/>
          </a:blip>
          <a:srcRect b="0" l="0" r="0" t="2811"/>
          <a:stretch/>
        </p:blipFill>
        <p:spPr>
          <a:xfrm>
            <a:off x="784717" y="1026061"/>
            <a:ext cx="2846001" cy="154568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8"/>
          <p:cNvSpPr txBox="1"/>
          <p:nvPr/>
        </p:nvSpPr>
        <p:spPr>
          <a:xfrm>
            <a:off x="4441370" y="982696"/>
            <a:ext cx="37882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Unique </a:t>
            </a:r>
            <a:r>
              <a:rPr b="1" i="0" lang="en" sz="1400" u="none" cap="none" strike="noStrike">
                <a:solidFill>
                  <a:srgbClr val="E86E33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product count </a:t>
            </a:r>
            <a:r>
              <a:rPr b="0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each </a:t>
            </a:r>
            <a:r>
              <a:rPr b="1" i="0" lang="en" sz="1400" u="none" cap="none" strike="noStrike">
                <a:solidFill>
                  <a:srgbClr val="E86E33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segment</a:t>
            </a:r>
            <a:endParaRPr b="1" i="0" sz="1400" u="none" cap="none" strike="noStrike">
              <a:solidFill>
                <a:srgbClr val="E86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8"/>
          <p:cNvSpPr/>
          <p:nvPr/>
        </p:nvSpPr>
        <p:spPr>
          <a:xfrm>
            <a:off x="3820886" y="1659119"/>
            <a:ext cx="620484" cy="30777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86E33"/>
          </a:solidFill>
          <a:ln cap="flat" cmpd="sng" w="25400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8"/>
          <p:cNvSpPr/>
          <p:nvPr/>
        </p:nvSpPr>
        <p:spPr>
          <a:xfrm>
            <a:off x="4522633" y="2571757"/>
            <a:ext cx="190200" cy="947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E86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8"/>
          <p:cNvSpPr txBox="1"/>
          <p:nvPr/>
        </p:nvSpPr>
        <p:spPr>
          <a:xfrm>
            <a:off x="2882351" y="3432496"/>
            <a:ext cx="10091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Insights: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8"/>
          <p:cNvSpPr txBox="1"/>
          <p:nvPr/>
        </p:nvSpPr>
        <p:spPr>
          <a:xfrm>
            <a:off x="3796850" y="2903857"/>
            <a:ext cx="79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E86E33"/>
                </a:solidFill>
                <a:latin typeface="Comic Sans MS"/>
                <a:ea typeface="Comic Sans MS"/>
                <a:cs typeface="Comic Sans MS"/>
                <a:sym typeface="Comic Sans MS"/>
              </a:rPr>
              <a:t>Danger</a:t>
            </a:r>
            <a:endParaRPr b="0" i="0" sz="1400" u="none" cap="none" strike="noStrike">
              <a:solidFill>
                <a:srgbClr val="E86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8"/>
          <p:cNvSpPr txBox="1"/>
          <p:nvPr/>
        </p:nvSpPr>
        <p:spPr>
          <a:xfrm>
            <a:off x="2882351" y="3748145"/>
            <a:ext cx="7295031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Improvement</a:t>
            </a: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products is may be required for the </a:t>
            </a:r>
            <a:r>
              <a:rPr b="1" i="0" lang="en" sz="1200" u="none" cap="none" strike="noStrike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danger</a:t>
            </a: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segments</a:t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25" name="Google Shape;3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100" y="1290463"/>
            <a:ext cx="2441942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/>
        </p:nvSpPr>
        <p:spPr>
          <a:xfrm>
            <a:off x="506936" y="269764"/>
            <a:ext cx="83424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4. Follow-up: Which segment had the most increase in unique products in 2021 vs 2020?</a:t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1" name="Google Shape;33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936" y="1474480"/>
            <a:ext cx="3473529" cy="122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364288"/>
            <a:ext cx="3874555" cy="13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/>
        </p:nvSpPr>
        <p:spPr>
          <a:xfrm>
            <a:off x="4831286" y="994986"/>
            <a:ext cx="3692228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Unique Product in 2021 vs 2020 by </a:t>
            </a:r>
            <a:r>
              <a:rPr b="1" i="0" lang="en" sz="1200" u="none" cap="none" strike="noStrike">
                <a:solidFill>
                  <a:srgbClr val="E86E33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segment</a:t>
            </a:r>
            <a:endParaRPr b="1" i="0" sz="1200" u="none" cap="none" strike="noStrike">
              <a:solidFill>
                <a:srgbClr val="E86E3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4" name="Google Shape;334;p49"/>
          <p:cNvSpPr/>
          <p:nvPr/>
        </p:nvSpPr>
        <p:spPr>
          <a:xfrm>
            <a:off x="4046006" y="1986689"/>
            <a:ext cx="449035" cy="234995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86E33"/>
          </a:solidFill>
          <a:ln cap="flat" cmpd="sng" w="25400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9"/>
          <p:cNvSpPr/>
          <p:nvPr/>
        </p:nvSpPr>
        <p:spPr>
          <a:xfrm>
            <a:off x="8206082" y="1659172"/>
            <a:ext cx="96993" cy="145456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9"/>
          <p:cNvSpPr/>
          <p:nvPr/>
        </p:nvSpPr>
        <p:spPr>
          <a:xfrm>
            <a:off x="8202601" y="1841233"/>
            <a:ext cx="96993" cy="145456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9"/>
          <p:cNvSpPr/>
          <p:nvPr/>
        </p:nvSpPr>
        <p:spPr>
          <a:xfrm>
            <a:off x="8202600" y="2008853"/>
            <a:ext cx="96993" cy="145456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9"/>
          <p:cNvSpPr/>
          <p:nvPr/>
        </p:nvSpPr>
        <p:spPr>
          <a:xfrm>
            <a:off x="8205920" y="2182750"/>
            <a:ext cx="96993" cy="145456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9"/>
          <p:cNvSpPr/>
          <p:nvPr/>
        </p:nvSpPr>
        <p:spPr>
          <a:xfrm>
            <a:off x="8202599" y="2344534"/>
            <a:ext cx="96993" cy="145456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9"/>
          <p:cNvSpPr/>
          <p:nvPr/>
        </p:nvSpPr>
        <p:spPr>
          <a:xfrm>
            <a:off x="8202599" y="2522529"/>
            <a:ext cx="96993" cy="145456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9"/>
          <p:cNvSpPr txBox="1"/>
          <p:nvPr/>
        </p:nvSpPr>
        <p:spPr>
          <a:xfrm>
            <a:off x="3249386" y="3511928"/>
            <a:ext cx="10091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Insights: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9"/>
          <p:cNvSpPr txBox="1"/>
          <p:nvPr/>
        </p:nvSpPr>
        <p:spPr>
          <a:xfrm>
            <a:off x="3249386" y="3819705"/>
            <a:ext cx="5197168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Identifying segments with high unique product counts and tracking their growth helps prioritize </a:t>
            </a:r>
            <a:r>
              <a:rPr b="1" i="0" lang="en" sz="1200" u="none" cap="none" strike="noStrike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marketing and development efforts</a:t>
            </a: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/>
        </p:nvSpPr>
        <p:spPr>
          <a:xfrm>
            <a:off x="506936" y="269764"/>
            <a:ext cx="83424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5. Get the products that have the highest and lowest manufacturing costs. </a:t>
            </a:r>
            <a:endParaRPr/>
          </a:p>
        </p:txBody>
      </p:sp>
      <p:sp>
        <p:nvSpPr>
          <p:cNvPr id="348" name="Google Shape;348;p50"/>
          <p:cNvSpPr txBox="1"/>
          <p:nvPr/>
        </p:nvSpPr>
        <p:spPr>
          <a:xfrm>
            <a:off x="5806882" y="732268"/>
            <a:ext cx="1742231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Manufacturing cost</a:t>
            </a:r>
            <a:endParaRPr b="1" i="0" sz="1200" u="none" cap="none" strike="noStrike">
              <a:solidFill>
                <a:srgbClr val="E86E3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9" name="Google Shape;349;p50"/>
          <p:cNvSpPr/>
          <p:nvPr/>
        </p:nvSpPr>
        <p:spPr>
          <a:xfrm>
            <a:off x="4122965" y="2101062"/>
            <a:ext cx="628649" cy="291074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86E33"/>
          </a:solidFill>
          <a:ln cap="flat" cmpd="sng" w="25400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0"/>
          <p:cNvSpPr txBox="1"/>
          <p:nvPr/>
        </p:nvSpPr>
        <p:spPr>
          <a:xfrm>
            <a:off x="2978245" y="3511928"/>
            <a:ext cx="10091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Insights: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0"/>
          <p:cNvSpPr txBox="1"/>
          <p:nvPr/>
        </p:nvSpPr>
        <p:spPr>
          <a:xfrm>
            <a:off x="2978245" y="3854132"/>
            <a:ext cx="4993061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Analyzing products with high and low manufacturing costs guides </a:t>
            </a:r>
            <a:r>
              <a:rPr b="1" i="0" lang="en" sz="1200" u="none" cap="none" strike="noStrike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cost-reduction strategies </a:t>
            </a: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</a:t>
            </a:r>
            <a:r>
              <a:rPr b="1" i="0" lang="en" sz="1200" u="none" cap="none" strike="noStrike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product portfolio optimization</a:t>
            </a: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/>
          </a:p>
        </p:txBody>
      </p:sp>
      <p:pic>
        <p:nvPicPr>
          <p:cNvPr id="352" name="Google Shape;35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738" y="1830700"/>
            <a:ext cx="3463672" cy="797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7169" y="2054235"/>
            <a:ext cx="3480337" cy="114767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0"/>
          <p:cNvSpPr txBox="1"/>
          <p:nvPr/>
        </p:nvSpPr>
        <p:spPr>
          <a:xfrm>
            <a:off x="4887169" y="1536691"/>
            <a:ext cx="1742231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Highest</a:t>
            </a:r>
            <a:endParaRPr b="1" i="0" sz="1200" u="none" cap="none" strike="noStrike">
              <a:solidFill>
                <a:srgbClr val="E86E3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5" name="Google Shape;355;p50"/>
          <p:cNvSpPr txBox="1"/>
          <p:nvPr/>
        </p:nvSpPr>
        <p:spPr>
          <a:xfrm>
            <a:off x="7132735" y="1539340"/>
            <a:ext cx="871116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Lowest</a:t>
            </a:r>
            <a:endParaRPr b="1" i="0" sz="1200" u="none" cap="none" strike="noStrike">
              <a:solidFill>
                <a:srgbClr val="E86E3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6" name="Google Shape;356;p50"/>
          <p:cNvSpPr/>
          <p:nvPr/>
        </p:nvSpPr>
        <p:spPr>
          <a:xfrm rot="5400000">
            <a:off x="6357153" y="439529"/>
            <a:ext cx="604105" cy="1801845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7" name="Google Shape;357;p50"/>
          <p:cNvCxnSpPr/>
          <p:nvPr/>
        </p:nvCxnSpPr>
        <p:spPr>
          <a:xfrm>
            <a:off x="5758283" y="1830700"/>
            <a:ext cx="0" cy="24927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8" name="Google Shape;358;p50"/>
          <p:cNvCxnSpPr/>
          <p:nvPr/>
        </p:nvCxnSpPr>
        <p:spPr>
          <a:xfrm>
            <a:off x="7576197" y="1830700"/>
            <a:ext cx="0" cy="24927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 txBox="1"/>
          <p:nvPr/>
        </p:nvSpPr>
        <p:spPr>
          <a:xfrm>
            <a:off x="400800" y="337800"/>
            <a:ext cx="834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6. Generate a report which contains the top 5 customers who received an average high pre_invoice_discount_pct for the fiscal year 2021 and in the Indian market. </a:t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4" name="Google Shape;364;p51"/>
          <p:cNvSpPr txBox="1"/>
          <p:nvPr/>
        </p:nvSpPr>
        <p:spPr>
          <a:xfrm>
            <a:off x="2586359" y="4099112"/>
            <a:ext cx="6034912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Identifying top customers based on average pre-invoice discount reveals valuable customer segments and potential for further </a:t>
            </a:r>
            <a:r>
              <a:rPr b="1" i="0" lang="en" sz="1200" u="none" cap="none" strike="noStrike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discounts or loyalty programs</a:t>
            </a: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65" name="Google Shape;36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9990" y="1517796"/>
            <a:ext cx="3123461" cy="212683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1"/>
          <p:cNvSpPr txBox="1"/>
          <p:nvPr/>
        </p:nvSpPr>
        <p:spPr>
          <a:xfrm>
            <a:off x="2586359" y="3791335"/>
            <a:ext cx="10091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Insights: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789" y="1712885"/>
            <a:ext cx="3555207" cy="129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1"/>
          <p:cNvSpPr/>
          <p:nvPr/>
        </p:nvSpPr>
        <p:spPr>
          <a:xfrm>
            <a:off x="4257675" y="2204366"/>
            <a:ext cx="628649" cy="291074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86E33"/>
          </a:solidFill>
          <a:ln cap="flat" cmpd="sng" w="25400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1"/>
          <p:cNvSpPr txBox="1"/>
          <p:nvPr/>
        </p:nvSpPr>
        <p:spPr>
          <a:xfrm>
            <a:off x="5011003" y="972577"/>
            <a:ext cx="3172448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</a:t>
            </a:r>
            <a:r>
              <a:rPr b="1" i="0" lang="en" sz="1200" u="none" cap="none" strike="noStrike">
                <a:solidFill>
                  <a:srgbClr val="E86E33"/>
                </a:solidFill>
                <a:latin typeface="Comic Sans MS"/>
                <a:ea typeface="Comic Sans MS"/>
                <a:cs typeface="Comic Sans MS"/>
                <a:sym typeface="Comic Sans MS"/>
              </a:rPr>
              <a:t>5 customers </a:t>
            </a: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discount_pct for the fiscal year </a:t>
            </a:r>
            <a:r>
              <a:rPr b="1" i="0" lang="en" sz="1200" u="none" cap="none" strike="noStrike">
                <a:solidFill>
                  <a:srgbClr val="E86E33"/>
                </a:solidFill>
                <a:latin typeface="Comic Sans MS"/>
                <a:ea typeface="Comic Sans MS"/>
                <a:cs typeface="Comic Sans MS"/>
                <a:sym typeface="Comic Sans MS"/>
              </a:rPr>
              <a:t>2021</a:t>
            </a: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the indian market</a:t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/>
          <p:nvPr/>
        </p:nvSpPr>
        <p:spPr>
          <a:xfrm>
            <a:off x="400800" y="239829"/>
            <a:ext cx="8342400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7. Get the complete report of the Gross sales amount for the customer “Atliq Exclusive” for each month. This analysis helps to get an idea of low and high-performing months and take strategic decisions. </a:t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75" name="Google Shape;37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9031" y="793797"/>
            <a:ext cx="2554975" cy="21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9031" y="2914349"/>
            <a:ext cx="2554975" cy="19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52"/>
          <p:cNvCxnSpPr/>
          <p:nvPr/>
        </p:nvCxnSpPr>
        <p:spPr>
          <a:xfrm>
            <a:off x="4470998" y="2946102"/>
            <a:ext cx="3077936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78" name="Google Shape;378;p52"/>
          <p:cNvSpPr txBox="1"/>
          <p:nvPr/>
        </p:nvSpPr>
        <p:spPr>
          <a:xfrm>
            <a:off x="7296399" y="1397619"/>
            <a:ext cx="14467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Calender Year 2020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2"/>
          <p:cNvSpPr txBox="1"/>
          <p:nvPr/>
        </p:nvSpPr>
        <p:spPr>
          <a:xfrm>
            <a:off x="7296398" y="1971805"/>
            <a:ext cx="14467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E86E33"/>
                </a:solidFill>
                <a:latin typeface="Comic Sans MS"/>
                <a:ea typeface="Comic Sans MS"/>
                <a:cs typeface="Comic Sans MS"/>
                <a:sym typeface="Comic Sans MS"/>
              </a:rPr>
              <a:t>63.38 B$</a:t>
            </a:r>
            <a:endParaRPr b="0" i="0" sz="1400" u="none" cap="none" strike="noStrike">
              <a:solidFill>
                <a:srgbClr val="E86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2"/>
          <p:cNvSpPr txBox="1"/>
          <p:nvPr/>
        </p:nvSpPr>
        <p:spPr>
          <a:xfrm>
            <a:off x="7296400" y="3515263"/>
            <a:ext cx="14467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Calender Year 2021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2"/>
          <p:cNvSpPr txBox="1"/>
          <p:nvPr/>
        </p:nvSpPr>
        <p:spPr>
          <a:xfrm>
            <a:off x="7296399" y="4076544"/>
            <a:ext cx="14467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E86E33"/>
                </a:solidFill>
                <a:latin typeface="Comic Sans MS"/>
                <a:ea typeface="Comic Sans MS"/>
                <a:cs typeface="Comic Sans MS"/>
                <a:sym typeface="Comic Sans MS"/>
              </a:rPr>
              <a:t>299.42 B$</a:t>
            </a:r>
            <a:endParaRPr b="0" i="0" sz="1400" u="none" cap="none" strike="noStrike">
              <a:solidFill>
                <a:srgbClr val="E86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2"/>
          <p:cNvSpPr txBox="1"/>
          <p:nvPr/>
        </p:nvSpPr>
        <p:spPr>
          <a:xfrm>
            <a:off x="899349" y="1192477"/>
            <a:ext cx="3849682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Insights: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2020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</a:t>
            </a:r>
            <a:r>
              <a:rPr b="0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Highest Sales:- </a:t>
            </a:r>
            <a:r>
              <a:rPr b="1" i="0" lang="en" sz="1400" u="none" cap="none" strike="noStrike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November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</a:t>
            </a:r>
            <a:r>
              <a:rPr b="0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Lowest Sales:- </a:t>
            </a:r>
            <a:r>
              <a:rPr b="1" i="0" lang="en" sz="1400" u="none" cap="none" strike="noStrike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March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E53E4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2021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</a:t>
            </a:r>
            <a:r>
              <a:rPr b="0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Highest Sales:- </a:t>
            </a:r>
            <a:r>
              <a:rPr b="1" i="0" lang="en" sz="1400" u="none" cap="none" strike="noStrike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November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</a:t>
            </a:r>
            <a:r>
              <a:rPr b="0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Lowest Sales:- </a:t>
            </a:r>
            <a:r>
              <a:rPr b="1" i="0" lang="en" sz="1400" u="none" cap="none" strike="noStrike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August</a:t>
            </a:r>
            <a:endParaRPr b="1" i="0" sz="1400" u="none" cap="none" strike="noStrike">
              <a:solidFill>
                <a:srgbClr val="E53E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 txBox="1"/>
          <p:nvPr/>
        </p:nvSpPr>
        <p:spPr>
          <a:xfrm>
            <a:off x="4216858" y="4338342"/>
            <a:ext cx="19284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Reason: </a:t>
            </a:r>
            <a:r>
              <a:rPr b="0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COVID-19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0475" y="101856"/>
            <a:ext cx="6885318" cy="4138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4"/>
          <p:cNvSpPr txBox="1"/>
          <p:nvPr/>
        </p:nvSpPr>
        <p:spPr>
          <a:xfrm>
            <a:off x="400800" y="337800"/>
            <a:ext cx="834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8. In which quarter of 2020, got the maximum total_sold_quantity? </a:t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4" name="Google Shape;394;p54"/>
          <p:cNvSpPr txBox="1"/>
          <p:nvPr/>
        </p:nvSpPr>
        <p:spPr>
          <a:xfrm>
            <a:off x="2947307" y="3922516"/>
            <a:ext cx="5795893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Determining the quarter with the highest total sold quantity in 2020 and the channel with the highest gross sales contribution in 2021 provides valuable insights into </a:t>
            </a:r>
            <a:r>
              <a:rPr b="1" i="0" lang="en" sz="1200" u="none" cap="none" strike="noStrike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seasonal trends </a:t>
            </a: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</a:t>
            </a:r>
            <a:r>
              <a:rPr b="1" i="0" lang="en" sz="1200" u="none" cap="none" strike="noStrike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effective sales channels</a:t>
            </a: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95" name="Google Shape;39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1484" y="1352165"/>
            <a:ext cx="2985810" cy="1309392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4"/>
          <p:cNvSpPr/>
          <p:nvPr/>
        </p:nvSpPr>
        <p:spPr>
          <a:xfrm>
            <a:off x="4396468" y="1967763"/>
            <a:ext cx="902153" cy="415499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86E33"/>
          </a:solidFill>
          <a:ln cap="flat" cmpd="sng" w="25400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0847" y="861292"/>
            <a:ext cx="2817960" cy="267806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4"/>
          <p:cNvSpPr txBox="1"/>
          <p:nvPr/>
        </p:nvSpPr>
        <p:spPr>
          <a:xfrm>
            <a:off x="2947306" y="3643513"/>
            <a:ext cx="10091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Insights: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839" y="1598612"/>
            <a:ext cx="2938287" cy="104141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5"/>
          <p:cNvSpPr txBox="1"/>
          <p:nvPr/>
        </p:nvSpPr>
        <p:spPr>
          <a:xfrm>
            <a:off x="598664" y="345774"/>
            <a:ext cx="803915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9. Which channel helped to bring more gross sales in the fiscal year 2021 and the percentage of contribution?</a:t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05" name="Google Shape;40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1411" y="735943"/>
            <a:ext cx="3107941" cy="287448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5"/>
          <p:cNvSpPr/>
          <p:nvPr/>
        </p:nvSpPr>
        <p:spPr>
          <a:xfrm>
            <a:off x="3906611" y="1911573"/>
            <a:ext cx="902153" cy="415499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86E33"/>
          </a:solidFill>
          <a:ln cap="flat" cmpd="sng" w="25400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5"/>
          <p:cNvSpPr txBox="1"/>
          <p:nvPr/>
        </p:nvSpPr>
        <p:spPr>
          <a:xfrm>
            <a:off x="3402028" y="3610424"/>
            <a:ext cx="10091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Insights: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5"/>
          <p:cNvSpPr txBox="1"/>
          <p:nvPr/>
        </p:nvSpPr>
        <p:spPr>
          <a:xfrm>
            <a:off x="3371850" y="3948310"/>
            <a:ext cx="5157542" cy="9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b="1" i="0" lang="en" sz="1200" u="none" cap="none" strike="noStrike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retailer channel </a:t>
            </a: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the most dominant, generating more than two-thirds of the company's gross sales. This suggests that the company may want to focus on maintaining </a:t>
            </a:r>
            <a:r>
              <a:rPr b="1" i="0" lang="en" sz="1200" u="none" cap="none" strike="noStrike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strong relationships </a:t>
            </a: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its </a:t>
            </a:r>
            <a:r>
              <a:rPr b="1" i="0" lang="en" sz="1200" u="none" cap="none" strike="noStrike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retail partners</a:t>
            </a: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Table of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contents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6" name="Google Shape;206;p38"/>
          <p:cNvSpPr txBox="1"/>
          <p:nvPr>
            <p:ph idx="3" type="subTitle"/>
          </p:nvPr>
        </p:nvSpPr>
        <p:spPr>
          <a:xfrm>
            <a:off x="1306250" y="1685675"/>
            <a:ext cx="32793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Problem Statement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7" name="Google Shape;207;p38"/>
          <p:cNvSpPr txBox="1"/>
          <p:nvPr>
            <p:ph idx="1" type="subTitle"/>
          </p:nvPr>
        </p:nvSpPr>
        <p:spPr>
          <a:xfrm>
            <a:off x="5459514" y="1719575"/>
            <a:ext cx="2531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Objective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8" name="Google Shape;208;p38"/>
          <p:cNvSpPr txBox="1"/>
          <p:nvPr>
            <p:ph idx="2" type="subTitle"/>
          </p:nvPr>
        </p:nvSpPr>
        <p:spPr>
          <a:xfrm>
            <a:off x="5459500" y="2031750"/>
            <a:ext cx="2531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List of tasks to be completed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9" name="Google Shape;209;p38"/>
          <p:cNvSpPr txBox="1"/>
          <p:nvPr>
            <p:ph idx="4" type="subTitle"/>
          </p:nvPr>
        </p:nvSpPr>
        <p:spPr>
          <a:xfrm>
            <a:off x="1279300" y="2031750"/>
            <a:ext cx="2531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Problem Statement by the stakeholders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0" name="Google Shape;210;p38"/>
          <p:cNvSpPr txBox="1"/>
          <p:nvPr>
            <p:ph idx="5" type="subTitle"/>
          </p:nvPr>
        </p:nvSpPr>
        <p:spPr>
          <a:xfrm>
            <a:off x="5459514" y="3041475"/>
            <a:ext cx="2531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Insights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1" name="Google Shape;211;p38"/>
          <p:cNvSpPr txBox="1"/>
          <p:nvPr>
            <p:ph idx="6" type="subTitle"/>
          </p:nvPr>
        </p:nvSpPr>
        <p:spPr>
          <a:xfrm>
            <a:off x="5459500" y="3353650"/>
            <a:ext cx="2531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Key takeaways from the analysis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2" name="Google Shape;212;p38"/>
          <p:cNvSpPr txBox="1"/>
          <p:nvPr>
            <p:ph idx="7" type="subTitle"/>
          </p:nvPr>
        </p:nvSpPr>
        <p:spPr>
          <a:xfrm>
            <a:off x="1279301" y="3041475"/>
            <a:ext cx="2531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Analysis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3" name="Google Shape;213;p38"/>
          <p:cNvSpPr txBox="1"/>
          <p:nvPr>
            <p:ph idx="8" type="subTitle"/>
          </p:nvPr>
        </p:nvSpPr>
        <p:spPr>
          <a:xfrm>
            <a:off x="1279300" y="3353650"/>
            <a:ext cx="2531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Analysis of the dataset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4" name="Google Shape;214;p38"/>
          <p:cNvSpPr txBox="1"/>
          <p:nvPr>
            <p:ph idx="9" type="title"/>
          </p:nvPr>
        </p:nvSpPr>
        <p:spPr>
          <a:xfrm>
            <a:off x="392500" y="1820650"/>
            <a:ext cx="10392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" name="Google Shape;215;p38"/>
          <p:cNvSpPr txBox="1"/>
          <p:nvPr>
            <p:ph idx="13" type="title"/>
          </p:nvPr>
        </p:nvSpPr>
        <p:spPr>
          <a:xfrm>
            <a:off x="4420300" y="1820650"/>
            <a:ext cx="10392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6" name="Google Shape;216;p38"/>
          <p:cNvSpPr txBox="1"/>
          <p:nvPr>
            <p:ph idx="14" type="title"/>
          </p:nvPr>
        </p:nvSpPr>
        <p:spPr>
          <a:xfrm>
            <a:off x="392500" y="3131975"/>
            <a:ext cx="10392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7" name="Google Shape;217;p38"/>
          <p:cNvSpPr txBox="1"/>
          <p:nvPr>
            <p:ph idx="15" type="title"/>
          </p:nvPr>
        </p:nvSpPr>
        <p:spPr>
          <a:xfrm>
            <a:off x="4420300" y="3131986"/>
            <a:ext cx="10392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18" name="Google Shape;21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4797" y="2305572"/>
            <a:ext cx="1039200" cy="271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6"/>
          <p:cNvSpPr txBox="1"/>
          <p:nvPr/>
        </p:nvSpPr>
        <p:spPr>
          <a:xfrm>
            <a:off x="515100" y="340600"/>
            <a:ext cx="83424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10. Get the Top 3 products in each division that have a high total_sold_quantity in the fiscal_year 2021? </a:t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14" name="Google Shape;41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4149" y="989926"/>
            <a:ext cx="5385402" cy="2242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6"/>
          <p:cNvSpPr txBox="1"/>
          <p:nvPr/>
        </p:nvSpPr>
        <p:spPr>
          <a:xfrm>
            <a:off x="2414150" y="3512452"/>
            <a:ext cx="10091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Insights: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6"/>
          <p:cNvSpPr txBox="1"/>
          <p:nvPr/>
        </p:nvSpPr>
        <p:spPr>
          <a:xfrm>
            <a:off x="2414149" y="3820229"/>
            <a:ext cx="5946079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every division, for the </a:t>
            </a:r>
            <a:r>
              <a:rPr b="1" i="0" lang="en" sz="1200" u="none" cap="none" strike="noStrike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3</a:t>
            </a: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products, categories of products are repeating at least </a:t>
            </a:r>
            <a:r>
              <a:rPr b="1" i="0" lang="en" sz="1200" u="none" cap="none" strike="noStrike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twice</a:t>
            </a: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the ranks.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75" y="665500"/>
            <a:ext cx="2983850" cy="33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2925" y="665475"/>
            <a:ext cx="2838150" cy="33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4775" y="665500"/>
            <a:ext cx="2983850" cy="33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7"/>
          <p:cNvSpPr txBox="1"/>
          <p:nvPr/>
        </p:nvSpPr>
        <p:spPr>
          <a:xfrm>
            <a:off x="2179725" y="4154000"/>
            <a:ext cx="676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Identifying the </a:t>
            </a:r>
            <a:r>
              <a:rPr b="1" i="0" lang="en" sz="1200" u="none" cap="none" strike="noStrike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3</a:t>
            </a: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products in each division based on total sold quantity in 2021 helps prioritize </a:t>
            </a:r>
            <a:r>
              <a:rPr b="1" i="0" lang="en" sz="1200" u="none" cap="none" strike="noStrike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production, marketing, and sales efforts</a:t>
            </a: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for these high-performing products.</a:t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8"/>
          <p:cNvSpPr txBox="1"/>
          <p:nvPr/>
        </p:nvSpPr>
        <p:spPr>
          <a:xfrm>
            <a:off x="901648" y="3850500"/>
            <a:ext cx="7340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200" u="none" cap="none" strike="noStrike">
                <a:solidFill>
                  <a:srgbClr val="E53E49"/>
                </a:solidFill>
                <a:latin typeface="Courgette"/>
                <a:ea typeface="Courgette"/>
                <a:cs typeface="Courgette"/>
                <a:sym typeface="Courgette"/>
              </a:rPr>
              <a:t>Thank you</a:t>
            </a:r>
            <a:endParaRPr sz="7200"/>
          </a:p>
        </p:txBody>
      </p:sp>
      <p:pic>
        <p:nvPicPr>
          <p:cNvPr id="430" name="Google Shape;43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3304" y="1045819"/>
            <a:ext cx="2307091" cy="2155367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8"/>
          <p:cNvSpPr txBox="1"/>
          <p:nvPr/>
        </p:nvSpPr>
        <p:spPr>
          <a:xfrm>
            <a:off x="2041691" y="-112586"/>
            <a:ext cx="5175000" cy="12926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200" u="none" cap="none" strike="noStrike">
                <a:solidFill>
                  <a:srgbClr val="00B0F0"/>
                </a:solidFill>
                <a:latin typeface="Courgette"/>
                <a:ea typeface="Courgette"/>
                <a:cs typeface="Courgette"/>
                <a:sym typeface="Courgette"/>
              </a:rPr>
              <a:t>Codebasics</a:t>
            </a:r>
            <a:endParaRPr/>
          </a:p>
        </p:txBody>
      </p:sp>
      <p:pic>
        <p:nvPicPr>
          <p:cNvPr id="432" name="Google Shape;43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6276" y="1792860"/>
            <a:ext cx="1207175" cy="123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758" y="1772166"/>
            <a:ext cx="1207175" cy="127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9600" y="1045819"/>
            <a:ext cx="2307091" cy="215954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8"/>
          <p:cNvSpPr txBox="1"/>
          <p:nvPr/>
        </p:nvSpPr>
        <p:spPr>
          <a:xfrm>
            <a:off x="1514918" y="3193763"/>
            <a:ext cx="37194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Tony Sharma aka </a:t>
            </a:r>
            <a:r>
              <a:rPr b="1" i="0" lang="en" sz="1400" u="sng" cap="none" strike="noStrik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7"/>
              </a:rPr>
              <a:t>Hemanand Vadivel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36" name="Google Shape;436;p58"/>
          <p:cNvSpPr txBox="1"/>
          <p:nvPr/>
        </p:nvSpPr>
        <p:spPr>
          <a:xfrm>
            <a:off x="5461439" y="3175202"/>
            <a:ext cx="168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sng" cap="none" strike="noStrik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8"/>
              </a:rPr>
              <a:t>Dhaval Patel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 txBox="1"/>
          <p:nvPr>
            <p:ph type="title"/>
          </p:nvPr>
        </p:nvSpPr>
        <p:spPr>
          <a:xfrm>
            <a:off x="1461425" y="122025"/>
            <a:ext cx="60657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Thanks for Attending!</a:t>
            </a:r>
            <a:endParaRPr/>
          </a:p>
        </p:txBody>
      </p:sp>
      <p:sp>
        <p:nvSpPr>
          <p:cNvPr id="442" name="Google Shape;442;p59"/>
          <p:cNvSpPr txBox="1"/>
          <p:nvPr/>
        </p:nvSpPr>
        <p:spPr>
          <a:xfrm>
            <a:off x="1461425" y="1317450"/>
            <a:ext cx="6566100" cy="23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LinkedIn profile:- </a:t>
            </a:r>
            <a:r>
              <a:rPr b="0" i="0" lang="en" sz="1700" u="sng" cap="none" strike="noStrik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Abhishek Ramesh Shettigar</a:t>
            </a:r>
            <a:endParaRPr b="0" i="0" sz="17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Medium profile:-</a:t>
            </a:r>
            <a:r>
              <a:rPr b="0" i="0" lang="en" sz="1700" u="sng" cap="none" strike="noStrik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Abhishek Ramesh Shettigar</a:t>
            </a:r>
            <a:endParaRPr b="0" i="0" sz="17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 Analyst Portfolio:- </a:t>
            </a:r>
            <a:r>
              <a:rPr b="0" i="0" lang="en" sz="1700" u="sng" cap="none" strike="noStrik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Abhishek Ramesh Shettigar</a:t>
            </a:r>
            <a:endParaRPr b="0" i="0" sz="17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Email:- </a:t>
            </a:r>
            <a:r>
              <a:rPr b="0" i="0" lang="en" sz="1700" u="sng" cap="none" strike="noStrik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6"/>
              </a:rPr>
              <a:t>shettigaraabhishek@gmail.com</a:t>
            </a:r>
            <a:endParaRPr b="0" i="0" sz="17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Github:- </a:t>
            </a:r>
            <a:r>
              <a:rPr b="0" i="0" lang="en" sz="1700" u="sng" cap="none" strike="noStrik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7"/>
              </a:rPr>
              <a:t>AbhishekDataAnalyst</a:t>
            </a:r>
            <a:endParaRPr b="0" i="0" sz="17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3331692" y="0"/>
            <a:ext cx="1942436" cy="363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2700">
                <a:latin typeface="Comic Sans MS"/>
                <a:ea typeface="Comic Sans MS"/>
                <a:cs typeface="Comic Sans MS"/>
                <a:sym typeface="Comic Sans MS"/>
              </a:rPr>
              <a:t>About us</a:t>
            </a:r>
            <a:endParaRPr b="1" sz="2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4" name="Google Shape;22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3616" y="365654"/>
            <a:ext cx="5782641" cy="36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9"/>
          <p:cNvSpPr txBox="1"/>
          <p:nvPr/>
        </p:nvSpPr>
        <p:spPr>
          <a:xfrm>
            <a:off x="587791" y="1744436"/>
            <a:ext cx="1942436" cy="363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FY 2020</a:t>
            </a:r>
            <a:endParaRPr/>
          </a:p>
        </p:txBody>
      </p:sp>
      <p:sp>
        <p:nvSpPr>
          <p:cNvPr id="226" name="Google Shape;226;p39"/>
          <p:cNvSpPr txBox="1"/>
          <p:nvPr/>
        </p:nvSpPr>
        <p:spPr>
          <a:xfrm>
            <a:off x="407743" y="1993708"/>
            <a:ext cx="2531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September 2019 -  August 2020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7" name="Google Shape;227;p39"/>
          <p:cNvSpPr txBox="1"/>
          <p:nvPr/>
        </p:nvSpPr>
        <p:spPr>
          <a:xfrm>
            <a:off x="587791" y="2532667"/>
            <a:ext cx="1942436" cy="363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FY 2021</a:t>
            </a:r>
            <a:endParaRPr/>
          </a:p>
        </p:txBody>
      </p:sp>
      <p:sp>
        <p:nvSpPr>
          <p:cNvPr id="228" name="Google Shape;228;p39"/>
          <p:cNvSpPr txBox="1"/>
          <p:nvPr/>
        </p:nvSpPr>
        <p:spPr>
          <a:xfrm>
            <a:off x="407743" y="2781939"/>
            <a:ext cx="2531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September 2020 -  August 2021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9" name="Google Shape;229;p39"/>
          <p:cNvSpPr txBox="1"/>
          <p:nvPr/>
        </p:nvSpPr>
        <p:spPr>
          <a:xfrm>
            <a:off x="2530227" y="4159544"/>
            <a:ext cx="62464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131022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Atliq Hardwares (imaginary corporation) is one of the leading computer hardware producers in India and well expanded in other countries too.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4546" y="363572"/>
            <a:ext cx="2989864" cy="308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21" y="206278"/>
            <a:ext cx="2615269" cy="481475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0"/>
          <p:cNvSpPr txBox="1"/>
          <p:nvPr>
            <p:ph type="title"/>
          </p:nvPr>
        </p:nvSpPr>
        <p:spPr>
          <a:xfrm>
            <a:off x="2514932" y="0"/>
            <a:ext cx="3395679" cy="363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2700">
                <a:latin typeface="Comic Sans MS"/>
                <a:ea typeface="Comic Sans MS"/>
                <a:cs typeface="Comic Sans MS"/>
                <a:sym typeface="Comic Sans MS"/>
              </a:rPr>
              <a:t>Market Presence</a:t>
            </a:r>
            <a:endParaRPr b="1" sz="2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7" name="Google Shape;237;p40"/>
          <p:cNvSpPr txBox="1"/>
          <p:nvPr/>
        </p:nvSpPr>
        <p:spPr>
          <a:xfrm>
            <a:off x="18321" y="2487520"/>
            <a:ext cx="935080" cy="363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APAC</a:t>
            </a:r>
            <a:endParaRPr/>
          </a:p>
        </p:txBody>
      </p:sp>
      <p:pic>
        <p:nvPicPr>
          <p:cNvPr id="238" name="Google Shape;23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5366" y="43813"/>
            <a:ext cx="3316991" cy="488741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0"/>
          <p:cNvSpPr txBox="1"/>
          <p:nvPr/>
        </p:nvSpPr>
        <p:spPr>
          <a:xfrm>
            <a:off x="5910611" y="181786"/>
            <a:ext cx="935080" cy="363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EU</a:t>
            </a:r>
            <a:endParaRPr/>
          </a:p>
        </p:txBody>
      </p:sp>
      <p:sp>
        <p:nvSpPr>
          <p:cNvPr id="240" name="Google Shape;240;p40"/>
          <p:cNvSpPr txBox="1"/>
          <p:nvPr/>
        </p:nvSpPr>
        <p:spPr>
          <a:xfrm>
            <a:off x="2874160" y="2804747"/>
            <a:ext cx="1080076" cy="363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LATAM</a:t>
            </a:r>
            <a:endParaRPr/>
          </a:p>
        </p:txBody>
      </p:sp>
      <p:pic>
        <p:nvPicPr>
          <p:cNvPr id="241" name="Google Shape;241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64068" y="3522536"/>
            <a:ext cx="3050820" cy="159594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0"/>
          <p:cNvSpPr txBox="1"/>
          <p:nvPr/>
        </p:nvSpPr>
        <p:spPr>
          <a:xfrm>
            <a:off x="4604334" y="4598142"/>
            <a:ext cx="1080076" cy="363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621150" y="395707"/>
            <a:ext cx="7901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2700">
                <a:latin typeface="Comic Sans MS"/>
                <a:ea typeface="Comic Sans MS"/>
                <a:cs typeface="Comic Sans MS"/>
                <a:sym typeface="Comic Sans MS"/>
              </a:rPr>
              <a:t>Problem Statement</a:t>
            </a:r>
            <a:endParaRPr b="1" sz="2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8" name="Google Shape;248;p41"/>
          <p:cNvSpPr txBox="1"/>
          <p:nvPr/>
        </p:nvSpPr>
        <p:spPr>
          <a:xfrm>
            <a:off x="385050" y="1058775"/>
            <a:ext cx="8373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022"/>
              </a:buClr>
              <a:buSzPts val="1400"/>
              <a:buFont typeface="Manrope"/>
              <a:buChar char="●"/>
            </a:pPr>
            <a:r>
              <a:rPr b="0" i="0" lang="en" sz="1400" u="none" cap="none" strike="noStrike">
                <a:solidFill>
                  <a:srgbClr val="131022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Atliq Hardwares (imaginary corporation) is one of the leading computer hardware producers in India and well expanded in other countries too.</a:t>
            </a:r>
            <a:endParaRPr b="0" i="0" sz="1400" u="none" cap="none" strike="noStrike">
              <a:solidFill>
                <a:srgbClr val="131022"/>
              </a:solidFill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1022"/>
              </a:solidFill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022"/>
              </a:buClr>
              <a:buSzPts val="1400"/>
              <a:buFont typeface="Manrope"/>
              <a:buChar char="●"/>
            </a:pPr>
            <a:r>
              <a:rPr b="0" i="0" lang="en" sz="1400" u="none" cap="none" strike="noStrike">
                <a:solidFill>
                  <a:srgbClr val="131022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The management has observed, though, that they do not receive enough information to enable them to act quickly and wisely based on facts.</a:t>
            </a:r>
            <a:endParaRPr b="0" i="0" sz="1400" u="none" cap="none" strike="noStrike">
              <a:solidFill>
                <a:srgbClr val="131022"/>
              </a:solidFill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1022"/>
              </a:solidFill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022"/>
              </a:buClr>
              <a:buSzPts val="1400"/>
              <a:buFont typeface="Manrope"/>
              <a:buChar char="●"/>
            </a:pPr>
            <a:r>
              <a:rPr b="0" i="0" lang="en" sz="1400" u="none" cap="none" strike="noStrike">
                <a:solidFill>
                  <a:srgbClr val="131022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They want to expand their data analytics team by adding several junior data analysts.</a:t>
            </a:r>
            <a:endParaRPr b="0" i="0" sz="1400" u="none" cap="none" strike="noStrike">
              <a:solidFill>
                <a:srgbClr val="131022"/>
              </a:solidFill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1022"/>
              </a:solidFill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022"/>
              </a:buClr>
              <a:buSzPts val="1400"/>
              <a:buFont typeface="Manrope"/>
              <a:buChar char="●"/>
            </a:pPr>
            <a:r>
              <a:rPr b="0" i="0" lang="en" sz="1400" u="none" cap="none" strike="noStrike">
                <a:solidFill>
                  <a:srgbClr val="131022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Tony Sharma, their data analytics director wanted to hire someone who is good at both tech and soft skills.</a:t>
            </a:r>
            <a:endParaRPr b="0" i="0" sz="1400" u="none" cap="none" strike="noStrike">
              <a:solidFill>
                <a:srgbClr val="131022"/>
              </a:solidFill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1022"/>
              </a:solidFill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022"/>
              </a:buClr>
              <a:buSzPts val="1200"/>
              <a:buFont typeface="Manrope"/>
              <a:buChar char="●"/>
            </a:pPr>
            <a:r>
              <a:rPr b="0" i="0" lang="en" sz="1400" u="none" cap="none" strike="noStrike">
                <a:solidFill>
                  <a:srgbClr val="131022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Hence, he decided to conduct a SQL challenge which will help him understand both the skills.</a:t>
            </a:r>
            <a:endParaRPr b="0" i="0" sz="1400" u="none" cap="none" strike="noStrike">
              <a:solidFill>
                <a:srgbClr val="131022"/>
              </a:solidFill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31022"/>
              </a:solidFill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022"/>
              </a:buClr>
              <a:buSzPts val="1200"/>
              <a:buFont typeface="Manrope"/>
              <a:buChar char="●"/>
            </a:pPr>
            <a:r>
              <a:rPr b="0" i="0" lang="en" sz="1400" u="none" cap="none" strike="noStrike">
                <a:solidFill>
                  <a:srgbClr val="131022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Objective of this project is to solve 10 Ad-Hoc Tasks.</a:t>
            </a:r>
            <a:endParaRPr b="0" i="0" sz="1200" u="none" cap="none" strike="noStrike">
              <a:solidFill>
                <a:srgbClr val="131022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title"/>
          </p:nvPr>
        </p:nvSpPr>
        <p:spPr>
          <a:xfrm>
            <a:off x="499350" y="3971275"/>
            <a:ext cx="1805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2400">
                <a:latin typeface="Comic Sans MS"/>
                <a:ea typeface="Comic Sans MS"/>
                <a:cs typeface="Comic Sans MS"/>
                <a:sym typeface="Comic Sans MS"/>
              </a:rPr>
              <a:t>Objectives</a:t>
            </a:r>
            <a:endParaRPr b="1"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4" name="Google Shape;254;p42"/>
          <p:cNvPicPr preferRelativeResize="0"/>
          <p:nvPr/>
        </p:nvPicPr>
        <p:blipFill rotWithShape="1">
          <a:blip r:embed="rId3">
            <a:alphaModFix/>
          </a:blip>
          <a:srcRect b="0" l="10823" r="1636" t="1936"/>
          <a:stretch/>
        </p:blipFill>
        <p:spPr>
          <a:xfrm>
            <a:off x="2754723" y="1464555"/>
            <a:ext cx="2506437" cy="3314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2"/>
          <p:cNvPicPr preferRelativeResize="0"/>
          <p:nvPr/>
        </p:nvPicPr>
        <p:blipFill rotWithShape="1">
          <a:blip r:embed="rId4">
            <a:alphaModFix/>
          </a:blip>
          <a:srcRect b="1907" l="11791" r="0" t="1468"/>
          <a:stretch/>
        </p:blipFill>
        <p:spPr>
          <a:xfrm>
            <a:off x="5496243" y="1464555"/>
            <a:ext cx="2506438" cy="3314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2"/>
          <p:cNvPicPr preferRelativeResize="0"/>
          <p:nvPr/>
        </p:nvPicPr>
        <p:blipFill rotWithShape="1">
          <a:blip r:embed="rId5">
            <a:alphaModFix/>
          </a:blip>
          <a:srcRect b="0" l="0" r="32767" t="0"/>
          <a:stretch/>
        </p:blipFill>
        <p:spPr>
          <a:xfrm>
            <a:off x="432286" y="364563"/>
            <a:ext cx="7968764" cy="115506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/>
          <p:cNvSpPr txBox="1"/>
          <p:nvPr>
            <p:ph type="title"/>
          </p:nvPr>
        </p:nvSpPr>
        <p:spPr>
          <a:xfrm>
            <a:off x="499350" y="2508475"/>
            <a:ext cx="21186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2400">
                <a:latin typeface="Comic Sans MS"/>
                <a:ea typeface="Comic Sans MS"/>
                <a:cs typeface="Comic Sans MS"/>
                <a:sym typeface="Comic Sans MS"/>
              </a:rPr>
              <a:t>Input Data</a:t>
            </a:r>
            <a:endParaRPr b="1"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8" name="Google Shape;258;p42"/>
          <p:cNvSpPr/>
          <p:nvPr/>
        </p:nvSpPr>
        <p:spPr>
          <a:xfrm>
            <a:off x="2174525" y="3971275"/>
            <a:ext cx="580200" cy="28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3E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53E49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9" name="Google Shape;259;p42"/>
          <p:cNvSpPr/>
          <p:nvPr/>
        </p:nvSpPr>
        <p:spPr>
          <a:xfrm rot="-5400000">
            <a:off x="1091100" y="1897675"/>
            <a:ext cx="935100" cy="28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3E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53E49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23875"/>
            <a:ext cx="9144000" cy="46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3"/>
          <p:cNvSpPr txBox="1"/>
          <p:nvPr>
            <p:ph type="title"/>
          </p:nvPr>
        </p:nvSpPr>
        <p:spPr>
          <a:xfrm>
            <a:off x="3337050" y="0"/>
            <a:ext cx="2469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66" name="Google Shape;266;p43"/>
          <p:cNvSpPr txBox="1"/>
          <p:nvPr/>
        </p:nvSpPr>
        <p:spPr>
          <a:xfrm>
            <a:off x="454875" y="933050"/>
            <a:ext cx="3464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How to analyze the tasks? </a:t>
            </a:r>
            <a:endParaRPr b="0" i="0" sz="26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23875"/>
            <a:ext cx="9144000" cy="46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4"/>
          <p:cNvSpPr txBox="1"/>
          <p:nvPr>
            <p:ph type="title"/>
          </p:nvPr>
        </p:nvSpPr>
        <p:spPr>
          <a:xfrm>
            <a:off x="3337050" y="0"/>
            <a:ext cx="2469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73" name="Google Shape;273;p44"/>
          <p:cNvSpPr txBox="1"/>
          <p:nvPr/>
        </p:nvSpPr>
        <p:spPr>
          <a:xfrm>
            <a:off x="4920350" y="1033025"/>
            <a:ext cx="386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It’s simple! We could use SQL and Power BI.</a:t>
            </a:r>
            <a:endParaRPr b="0" i="0" sz="26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Our</a:t>
            </a:r>
            <a:r>
              <a:rPr b="1" lang="en"/>
              <a:t> team</a:t>
            </a:r>
            <a:endParaRPr b="1"/>
          </a:p>
        </p:txBody>
      </p:sp>
      <p:sp>
        <p:nvSpPr>
          <p:cNvPr id="279" name="Google Shape;279;p45"/>
          <p:cNvSpPr txBox="1"/>
          <p:nvPr>
            <p:ph idx="1" type="subTitle"/>
          </p:nvPr>
        </p:nvSpPr>
        <p:spPr>
          <a:xfrm>
            <a:off x="1420271" y="3366200"/>
            <a:ext cx="2722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Tony Sharma</a:t>
            </a:r>
            <a:endParaRPr/>
          </a:p>
        </p:txBody>
      </p:sp>
      <p:sp>
        <p:nvSpPr>
          <p:cNvPr id="280" name="Google Shape;280;p45"/>
          <p:cNvSpPr txBox="1"/>
          <p:nvPr>
            <p:ph idx="2" type="subTitle"/>
          </p:nvPr>
        </p:nvSpPr>
        <p:spPr>
          <a:xfrm>
            <a:off x="1420250" y="3723200"/>
            <a:ext cx="2722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131022"/>
                </a:solidFill>
                <a:highlight>
                  <a:srgbClr val="FFFFFF"/>
                </a:highlight>
                <a:latin typeface="Manrope"/>
                <a:ea typeface="Manrope"/>
                <a:cs typeface="Manrope"/>
                <a:sym typeface="Manrope"/>
              </a:rPr>
              <a:t>Data Analytics Director</a:t>
            </a:r>
            <a:r>
              <a:rPr lang="en" sz="1800">
                <a:solidFill>
                  <a:srgbClr val="131022"/>
                </a:solidFill>
                <a:highlight>
                  <a:srgbClr val="FFFFFF"/>
                </a:highlight>
                <a:latin typeface="Manrope"/>
                <a:ea typeface="Manrope"/>
                <a:cs typeface="Manrope"/>
                <a:sym typeface="Manrope"/>
              </a:rPr>
              <a:t> </a:t>
            </a:r>
            <a:endParaRPr sz="2200"/>
          </a:p>
        </p:txBody>
      </p:sp>
      <p:sp>
        <p:nvSpPr>
          <p:cNvPr id="281" name="Google Shape;281;p45"/>
          <p:cNvSpPr txBox="1"/>
          <p:nvPr>
            <p:ph idx="3" type="subTitle"/>
          </p:nvPr>
        </p:nvSpPr>
        <p:spPr>
          <a:xfrm>
            <a:off x="4861225" y="3366200"/>
            <a:ext cx="3261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Abhishek Shettigar</a:t>
            </a:r>
            <a:endParaRPr/>
          </a:p>
        </p:txBody>
      </p:sp>
      <p:sp>
        <p:nvSpPr>
          <p:cNvPr id="282" name="Google Shape;282;p45"/>
          <p:cNvSpPr txBox="1"/>
          <p:nvPr>
            <p:ph idx="4" type="subTitle"/>
          </p:nvPr>
        </p:nvSpPr>
        <p:spPr>
          <a:xfrm>
            <a:off x="5000925" y="3723200"/>
            <a:ext cx="2722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Data Analyst</a:t>
            </a:r>
            <a:endParaRPr/>
          </a:p>
        </p:txBody>
      </p:sp>
      <p:pic>
        <p:nvPicPr>
          <p:cNvPr id="283" name="Google Shape;283;p45"/>
          <p:cNvPicPr preferRelativeResize="0"/>
          <p:nvPr/>
        </p:nvPicPr>
        <p:blipFill rotWithShape="1">
          <a:blip r:embed="rId3">
            <a:alphaModFix/>
          </a:blip>
          <a:srcRect b="11105" l="0" r="0" t="11114"/>
          <a:stretch/>
        </p:blipFill>
        <p:spPr>
          <a:xfrm>
            <a:off x="5316525" y="1152500"/>
            <a:ext cx="2091600" cy="20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5"/>
          <p:cNvPicPr preferRelativeResize="0"/>
          <p:nvPr/>
        </p:nvPicPr>
        <p:blipFill rotWithShape="1">
          <a:blip r:embed="rId4">
            <a:alphaModFix/>
          </a:blip>
          <a:srcRect b="12522" l="0" r="0" t="12529"/>
          <a:stretch/>
        </p:blipFill>
        <p:spPr>
          <a:xfrm>
            <a:off x="1735850" y="1152500"/>
            <a:ext cx="2091600" cy="20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st Moving Consumer Goods Company Profile by Slidesgo">
  <a:themeElements>
    <a:clrScheme name="Simple Light">
      <a:dk1>
        <a:srgbClr val="000000"/>
      </a:dk1>
      <a:lt1>
        <a:srgbClr val="FFFFFF"/>
      </a:lt1>
      <a:dk2>
        <a:srgbClr val="A3B0BD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